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1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E324A-EEAF-E64A-B8A9-FC57E30C8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DB0580-B14F-F44C-9C4E-0255F1935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2D28A-68D3-2549-956F-A4F5551D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10D55-6F24-1B48-AF9D-B2E791272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DBAE5-DF63-3442-8652-8D988A22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11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CA45D-EE12-0144-A1AE-33AABC77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8ADFB-59B1-2F40-B98B-641437C79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4E8E3-3087-3F40-89C8-279497808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25A36-5A30-5B49-82D0-41DD16C8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1B564-30F7-2B4E-8508-03EE6CEFC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36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68D1C-9C71-4248-BA05-4B68E12D4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AA897-6854-604A-8317-E8CC3640B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97D16-06D4-D04C-87D6-CADD0398F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D749B-EAAF-BE4D-BF7D-EF32ECBC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7D361-83EB-944B-BD56-86E34C86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8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2DB1-C4D8-9745-8E07-C48BAEB3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4E615-D4A4-E243-BC02-E5F5670B9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F471C-6681-B94E-9799-59F6E3AD8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373BE-4CF4-854C-A305-9941A0BD1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2B766-4F4F-1743-B158-DF0C841A3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19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8024-BDCF-C042-B1BD-F935988FA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15419-EBE5-854F-A93D-CD9C79EDE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9DCF1-7CCE-B548-90D4-413D32F3B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BBF56-1503-734B-9ADC-A1FC5A641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B39A8-3735-2D4B-8043-228D4213A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482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F395C-E96F-5941-9BEF-92A698AA0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0A4A8-98E4-8347-9C40-7933B7BE57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36AFD-8113-E84E-9C9C-28F11EE3E8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A86976-080B-9A4E-8A5C-F01336A71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759896-B17C-8442-94D8-6210B021E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DE1E1-5DA4-944E-BB2F-3CCBDEEC8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0EA6B-8529-A444-8953-5EAB8C670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E7516-C19E-6940-9D80-07478942C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01E22E-83A4-4142-AE20-4264ABD1B4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935E7-41F9-DB40-B75A-315D93214E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8911FC-74B4-E441-A511-EA2007FCE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6AFE0-4B2F-0B45-B53D-5E2068FF7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5D18C3-CED3-384D-8E4C-5009B7B2A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AAD618-B332-3848-ACA2-2F53A7996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10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132B1-73CA-B243-A5E9-E7F7B4D79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A139C-C8DB-9344-963D-24ED7144D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81C0E6-8BCA-1248-927F-E5189364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69AB0-A7E8-3145-968B-15E73F4E1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5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DF593-593C-4342-B039-D1A4CD694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FFE134-CF90-0549-BC39-A194B84B6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AC9EC-EDF0-C54A-8854-128B4EF6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86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E33E9-2913-6C40-8F63-CD7BED57E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16EAE-7273-314D-9899-54F52D6C8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14C70-AB3B-C04B-B9A2-4941F6131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B73EE3-FEAD-514D-82D3-AB87A9B5B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A4F4C-E645-A142-85C1-D0BCD4321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73F03-89B9-EA4C-9799-A154A678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91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A8081-8428-EF40-BA74-9BA27E886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F1388-DD02-6D4C-A166-52F26DCF2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97C7E1-3479-2048-907F-03733A622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3A2A6-4554-AF4F-ADFF-915B4B3FF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E6DB5-A337-6747-B4E9-C309C635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F7CB5-93C7-744A-95E0-FDA15D434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63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422281-9D1E-7B4D-9AB2-0306C9966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1A7C6-2DF6-3443-8D04-366AF999B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63356-C6D3-7145-8681-D416690D6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8C435-A960-1D46-A3F4-974DC657436C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4607B-2B84-AB42-B72D-F30241D9D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EF68A-6C7B-4042-929B-BC0CEF45F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140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1A845-C99E-E940-8816-2B5A410FF9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2852"/>
            <a:ext cx="9144000" cy="2887112"/>
          </a:xfrm>
        </p:spPr>
        <p:txBody>
          <a:bodyPr>
            <a:normAutofit/>
          </a:bodyPr>
          <a:lstStyle/>
          <a:p>
            <a:r>
              <a:rPr lang="en-US" dirty="0"/>
              <a:t>The world-wide </a:t>
            </a:r>
            <a:r>
              <a:rPr lang="en-US" dirty="0">
                <a:solidFill>
                  <a:srgbClr val="7030A0"/>
                </a:solidFill>
              </a:rPr>
              <a:t>“fast-slow” plant economics spectrum</a:t>
            </a:r>
            <a:r>
              <a:rPr lang="en-US" dirty="0"/>
              <a:t>: a traits manifesto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9FA88-920D-EF49-8CCD-B97BFE48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1670"/>
            <a:ext cx="9144000" cy="1176130"/>
          </a:xfrm>
        </p:spPr>
        <p:txBody>
          <a:bodyPr>
            <a:normAutofit/>
          </a:bodyPr>
          <a:lstStyle/>
          <a:p>
            <a:r>
              <a:rPr lang="en-US" sz="3600" dirty="0"/>
              <a:t>Reich (2014). </a:t>
            </a:r>
            <a:r>
              <a:rPr lang="en-US" sz="3600" i="1" dirty="0"/>
              <a:t>Journal of Ecology </a:t>
            </a:r>
            <a:r>
              <a:rPr lang="en-US" sz="3600" b="1" dirty="0"/>
              <a:t>102</a:t>
            </a:r>
            <a:r>
              <a:rPr lang="en-US" sz="3600" dirty="0"/>
              <a:t>: 275-301.</a:t>
            </a:r>
          </a:p>
        </p:txBody>
      </p:sp>
    </p:spTree>
    <p:extLst>
      <p:ext uri="{BB962C8B-B14F-4D97-AF65-F5344CB8AC3E}">
        <p14:creationId xmlns:p14="http://schemas.microsoft.com/office/powerpoint/2010/main" val="229515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4. </a:t>
            </a:r>
            <a:r>
              <a:rPr lang="en-US" sz="2800" dirty="0" err="1">
                <a:solidFill>
                  <a:srgbClr val="7030A0"/>
                </a:solidFill>
              </a:rPr>
              <a:t>Spatio</a:t>
            </a:r>
            <a:r>
              <a:rPr lang="en-US" sz="2800" dirty="0">
                <a:solidFill>
                  <a:srgbClr val="7030A0"/>
                </a:solidFill>
              </a:rPr>
              <a:t>-temporal variation in resources allow multiple trait combinations to exist in a given environment.</a:t>
            </a:r>
          </a:p>
        </p:txBody>
      </p:sp>
    </p:spTree>
    <p:extLst>
      <p:ext uri="{BB962C8B-B14F-4D97-AF65-F5344CB8AC3E}">
        <p14:creationId xmlns:p14="http://schemas.microsoft.com/office/powerpoint/2010/main" val="3669937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5. Mean community traits determine the speed of ecosystem-scale processes.</a:t>
            </a:r>
          </a:p>
        </p:txBody>
      </p:sp>
    </p:spTree>
    <p:extLst>
      <p:ext uri="{BB962C8B-B14F-4D97-AF65-F5344CB8AC3E}">
        <p14:creationId xmlns:p14="http://schemas.microsoft.com/office/powerpoint/2010/main" val="2539242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9B574-63A2-6845-BE01-94A0FF3BB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economics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A87EE-7E0A-6E44-9189-DF96CF1C9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Idea of costs and benefits</a:t>
            </a:r>
          </a:p>
          <a:p>
            <a:r>
              <a:rPr lang="en-US" sz="4000" dirty="0"/>
              <a:t>Cost and benefit to each trait</a:t>
            </a:r>
          </a:p>
          <a:p>
            <a:pPr lvl="1"/>
            <a:r>
              <a:rPr lang="en-US" sz="3600" dirty="0">
                <a:solidFill>
                  <a:srgbClr val="FF0000"/>
                </a:solidFill>
              </a:rPr>
              <a:t>What might these be?</a:t>
            </a:r>
          </a:p>
          <a:p>
            <a:pPr lvl="1"/>
            <a:r>
              <a:rPr lang="en-US" sz="3600" dirty="0">
                <a:solidFill>
                  <a:srgbClr val="FF0000"/>
                </a:solidFill>
              </a:rPr>
              <a:t>How would they differ in fast and slow species?</a:t>
            </a:r>
          </a:p>
          <a:p>
            <a:pPr lvl="1"/>
            <a:r>
              <a:rPr lang="en-US" sz="3600" dirty="0">
                <a:solidFill>
                  <a:srgbClr val="FF0000"/>
                </a:solidFill>
              </a:rPr>
              <a:t>How would they differ with environment?</a:t>
            </a:r>
          </a:p>
        </p:txBody>
      </p:sp>
    </p:spTree>
    <p:extLst>
      <p:ext uri="{BB962C8B-B14F-4D97-AF65-F5344CB8AC3E}">
        <p14:creationId xmlns:p14="http://schemas.microsoft.com/office/powerpoint/2010/main" val="1500395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CB76-07A8-F24A-B1D1-191C4CECF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56652" cy="1325563"/>
          </a:xfrm>
        </p:spPr>
        <p:txBody>
          <a:bodyPr/>
          <a:lstStyle/>
          <a:p>
            <a:r>
              <a:rPr lang="en-US" dirty="0"/>
              <a:t>Q1: Does the spectra exist?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EF2D2-E116-9C4B-928B-CD13A2262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692" y="0"/>
            <a:ext cx="6233886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8C12FE-8FB5-7546-803B-B6C335A3F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551" y="3061252"/>
            <a:ext cx="4727584" cy="344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68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65728-806C-9F47-A7A5-99040C54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Q2: does the spectra predict performance measures related to growth-survival tradeoffs?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492BE3-2E51-0C4A-BF47-D3A63879F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129" y="1948069"/>
            <a:ext cx="5936793" cy="481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62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621C-CC5F-904A-92F9-00643270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44478" cy="2020266"/>
          </a:xfrm>
        </p:spPr>
        <p:txBody>
          <a:bodyPr>
            <a:normAutofit/>
          </a:bodyPr>
          <a:lstStyle/>
          <a:p>
            <a:r>
              <a:rPr lang="en-US" dirty="0"/>
              <a:t>Q3: do these ”syndromes” predict ecosystem-scale processes?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4589DB-8918-914B-BCB8-6B03A0E93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021" y="0"/>
            <a:ext cx="2913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5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35D2E-C953-8547-890F-15839DE5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you buy 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94ECD-9AED-BC47-AF3D-5BF244D39E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12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408D-963C-2E49-A420-2E98B411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00138"/>
            <a:ext cx="10515600" cy="4479027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Functional traits are “morpho-physio-phenological traits traits which impact fitness indirectly via their effects on </a:t>
            </a:r>
            <a:r>
              <a:rPr lang="en-US" dirty="0">
                <a:solidFill>
                  <a:srgbClr val="7030A0"/>
                </a:solidFill>
              </a:rPr>
              <a:t>growth, reproduction, and survival, the three components of individual performance.”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9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70FC-927F-DD4B-8EDF-21084666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some traits…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64FA21-B14D-6844-997F-FC130FAF0A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537030"/>
              </p:ext>
            </p:extLst>
          </p:nvPr>
        </p:nvGraphicFramePr>
        <p:xfrm>
          <a:off x="586408" y="1690688"/>
          <a:ext cx="105156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1568899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8662691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267436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95361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Abbreviation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910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leaf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68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mass per area (1/SLA)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253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or A</a:t>
                      </a:r>
                      <a:r>
                        <a:rPr lang="en-US" baseline="-25000" dirty="0"/>
                        <a:t>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Photosynthetic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9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Ψ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water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/>
                        <a:t>MPa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90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</a:t>
                      </a:r>
                      <a:r>
                        <a:rPr lang="en-US" baseline="-25000" dirty="0" err="1"/>
                        <a:t>stem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Stem hydraulic conductivity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mmol m-1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MPa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31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[no symbol]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1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root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2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/>
                        <a:t> or </a:t>
                      </a:r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mass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Respiration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82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Whole-plant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RGR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growth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day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60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7185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66B7-226A-7643-8E60-0B02497D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characteristics can also be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FDBAF-2F9B-6F4C-AE5F-509E01DE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Photosynthetic pathway (C3 or C4)</a:t>
            </a:r>
          </a:p>
          <a:p>
            <a:r>
              <a:rPr lang="en-US" sz="4000" dirty="0"/>
              <a:t>Growth form (tree, shrub, forb, grass)</a:t>
            </a:r>
          </a:p>
          <a:p>
            <a:r>
              <a:rPr lang="en-US" sz="4000" dirty="0"/>
              <a:t>Lifespan (annual, perennial)</a:t>
            </a:r>
          </a:p>
          <a:p>
            <a:r>
              <a:rPr lang="en-US" sz="4000" dirty="0"/>
              <a:t>Mycorrhizal association (AM, ECM)</a:t>
            </a:r>
          </a:p>
          <a:p>
            <a:r>
              <a:rPr lang="en-US" sz="4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3676431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9892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579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1. Selection is key: being fast in one trait requires being fast in all traits (or else it would be wasteful).</a:t>
            </a:r>
          </a:p>
        </p:txBody>
      </p:sp>
    </p:spTree>
    <p:extLst>
      <p:ext uri="{BB962C8B-B14F-4D97-AF65-F5344CB8AC3E}">
        <p14:creationId xmlns:p14="http://schemas.microsoft.com/office/powerpoint/2010/main" val="2301717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2. Biophysics: these constrain speed.</a:t>
            </a:r>
          </a:p>
        </p:txBody>
      </p:sp>
    </p:spTree>
    <p:extLst>
      <p:ext uri="{BB962C8B-B14F-4D97-AF65-F5344CB8AC3E}">
        <p14:creationId xmlns:p14="http://schemas.microsoft.com/office/powerpoint/2010/main" val="1114525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3. Having fast traits is advantageous in high-resource environments: over-investment is wasteful in low resource environments.</a:t>
            </a:r>
          </a:p>
        </p:txBody>
      </p:sp>
    </p:spTree>
    <p:extLst>
      <p:ext uri="{BB962C8B-B14F-4D97-AF65-F5344CB8AC3E}">
        <p14:creationId xmlns:p14="http://schemas.microsoft.com/office/powerpoint/2010/main" val="1433860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386</Words>
  <Application>Microsoft Macintosh PowerPoint</Application>
  <PresentationFormat>Widescreen</PresentationFormat>
  <Paragraphs>68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The world-wide “fast-slow” plant economics spectrum: a traits manifesto</vt:lpstr>
      <vt:lpstr>Functional traits are “morpho-physio-phenological traits traits which impact fitness indirectly via their effects on growth, reproduction, and survival, the three components of individual performance.”</vt:lpstr>
      <vt:lpstr>Let’s talk about some traits…</vt:lpstr>
      <vt:lpstr>…but characteristics can also be traits</vt:lpstr>
      <vt:lpstr>The fast-slow spectrum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Plant economics</vt:lpstr>
      <vt:lpstr>Q1: Does the spectra exist?</vt:lpstr>
      <vt:lpstr>Q2: does the spectra predict performance measures related to growth-survival tradeoffs?</vt:lpstr>
      <vt:lpstr>Q3: do these ”syndromes” predict ecosystem-scale processes?</vt:lpstr>
      <vt:lpstr>Do you buy it?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world-wide “fast-slow” plant economics spectrum: a traits manifesto</dc:title>
  <dc:creator>Smith, Nick</dc:creator>
  <cp:lastModifiedBy>Smith, Nick</cp:lastModifiedBy>
  <cp:revision>18</cp:revision>
  <dcterms:created xsi:type="dcterms:W3CDTF">2019-01-23T22:13:03Z</dcterms:created>
  <dcterms:modified xsi:type="dcterms:W3CDTF">2021-01-28T15:02:06Z</dcterms:modified>
</cp:coreProperties>
</file>

<file path=docProps/thumbnail.jpeg>
</file>